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73" r:id="rId2"/>
    <p:sldId id="269" r:id="rId3"/>
    <p:sldId id="270" r:id="rId4"/>
    <p:sldId id="289" r:id="rId5"/>
    <p:sldId id="274" r:id="rId6"/>
    <p:sldId id="287" r:id="rId7"/>
    <p:sldId id="283" r:id="rId8"/>
    <p:sldId id="276" r:id="rId9"/>
    <p:sldId id="290" r:id="rId10"/>
    <p:sldId id="277" r:id="rId11"/>
    <p:sldId id="278" r:id="rId12"/>
    <p:sldId id="291" r:id="rId13"/>
    <p:sldId id="279" r:id="rId14"/>
    <p:sldId id="292" r:id="rId15"/>
    <p:sldId id="281" r:id="rId16"/>
    <p:sldId id="282" r:id="rId17"/>
    <p:sldId id="293" r:id="rId18"/>
    <p:sldId id="294" r:id="rId19"/>
    <p:sldId id="284" r:id="rId20"/>
    <p:sldId id="285" r:id="rId21"/>
    <p:sldId id="288" r:id="rId22"/>
    <p:sldId id="28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A86D86-7876-41E1-9840-34B7972143D5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34FCE5-30C7-414B-9069-62B734E0EC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540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6898B02-698B-4A8F-8A15-5A1876A3FA61}" type="datetimeFigureOut">
              <a:rPr lang="en-GB" smtClean="0"/>
              <a:t>03/07/2014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C3B851-99A7-42DC-85EC-E59AD0D22FCB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46657"/>
            <a:ext cx="4822154" cy="3627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293704"/>
            <a:ext cx="3759259" cy="463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17973" y="5281310"/>
            <a:ext cx="48221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+mj-lt"/>
              </a:rPr>
              <a:t>“I’ll be there for you”</a:t>
            </a:r>
            <a:endParaRPr lang="en-GB" sz="3600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0767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00600"/>
          </a:xfrm>
        </p:spPr>
        <p:txBody>
          <a:bodyPr>
            <a:noAutofit/>
          </a:bodyPr>
          <a:lstStyle/>
          <a:p>
            <a:r>
              <a:rPr lang="en-GB" sz="3200" dirty="0">
                <a:solidFill>
                  <a:srgbClr val="FF0000"/>
                </a:solidFill>
                <a:latin typeface="+mj-lt"/>
              </a:rPr>
              <a:t>Few out of the many </a:t>
            </a:r>
            <a:r>
              <a:rPr lang="en-GB" sz="3200" dirty="0" smtClean="0">
                <a:latin typeface="+mj-lt"/>
              </a:rPr>
              <a:t>:– </a:t>
            </a:r>
            <a:endParaRPr lang="en-GB" sz="3200" dirty="0">
              <a:latin typeface="+mj-lt"/>
            </a:endParaRPr>
          </a:p>
          <a:p>
            <a:pPr lvl="1"/>
            <a:r>
              <a:rPr lang="en-GB" sz="2800" dirty="0">
                <a:latin typeface="+mj-lt"/>
              </a:rPr>
              <a:t>“Oh my </a:t>
            </a:r>
            <a:r>
              <a:rPr lang="en-GB" sz="2800" dirty="0" smtClean="0">
                <a:latin typeface="+mj-lt"/>
              </a:rPr>
              <a:t>friends, </a:t>
            </a:r>
            <a:r>
              <a:rPr lang="en-GB" sz="2800" dirty="0">
                <a:latin typeface="+mj-lt"/>
              </a:rPr>
              <a:t>there is no friend” </a:t>
            </a:r>
            <a:r>
              <a:rPr lang="en-GB" sz="2800" dirty="0" smtClean="0">
                <a:latin typeface="+mj-lt"/>
              </a:rPr>
              <a:t>– Aristotle</a:t>
            </a:r>
          </a:p>
          <a:p>
            <a:pPr lvl="1"/>
            <a:r>
              <a:rPr lang="en-GB" sz="2800" dirty="0" smtClean="0">
                <a:latin typeface="+mj-lt"/>
              </a:rPr>
              <a:t>Jesus – Transfiguration and Gethsemane</a:t>
            </a:r>
            <a:endParaRPr lang="en-GB" sz="2800" dirty="0">
              <a:latin typeface="+mj-lt"/>
            </a:endParaRPr>
          </a:p>
          <a:p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Discerning</a:t>
            </a:r>
            <a:r>
              <a:rPr lang="en-GB" sz="3200" dirty="0" smtClean="0">
                <a:latin typeface="+mj-lt"/>
              </a:rPr>
              <a:t>:-</a:t>
            </a:r>
          </a:p>
          <a:p>
            <a:pPr lvl="1"/>
            <a:r>
              <a:rPr lang="en-GB" sz="2800" dirty="0" smtClean="0">
                <a:latin typeface="+mj-lt"/>
              </a:rPr>
              <a:t>12v26 </a:t>
            </a:r>
            <a:r>
              <a:rPr lang="en-GB" sz="2800" i="1" dirty="0" smtClean="0">
                <a:latin typeface="+mj-lt"/>
              </a:rPr>
              <a:t>“A righteous man is cautious in friendship, but the way of the wicked leads them astray”</a:t>
            </a:r>
          </a:p>
          <a:p>
            <a:pPr lvl="1"/>
            <a:r>
              <a:rPr lang="en-GB" sz="2800" dirty="0" smtClean="0">
                <a:latin typeface="+mj-lt"/>
              </a:rPr>
              <a:t>13v20 </a:t>
            </a:r>
            <a:r>
              <a:rPr lang="en-GB" sz="2800" i="1" dirty="0" smtClean="0">
                <a:latin typeface="+mj-lt"/>
              </a:rPr>
              <a:t>“He who walks with the wise becomes wise, but a companion of fools suffers harm.”</a:t>
            </a:r>
          </a:p>
        </p:txBody>
      </p:sp>
    </p:spTree>
    <p:extLst>
      <p:ext uri="{BB962C8B-B14F-4D97-AF65-F5344CB8AC3E}">
        <p14:creationId xmlns:p14="http://schemas.microsoft.com/office/powerpoint/2010/main" val="184262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496944" cy="4968552"/>
          </a:xfrm>
        </p:spPr>
        <p:txBody>
          <a:bodyPr>
            <a:noAutofit/>
          </a:bodyPr>
          <a:lstStyle/>
          <a:p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Deliberate</a:t>
            </a:r>
            <a:r>
              <a:rPr lang="en-GB" sz="2600" dirty="0" smtClean="0">
                <a:latin typeface="+mj-lt"/>
              </a:rPr>
              <a:t>:-</a:t>
            </a:r>
          </a:p>
          <a:p>
            <a:pPr lvl="1"/>
            <a:r>
              <a:rPr lang="en-GB" dirty="0" smtClean="0">
                <a:latin typeface="+mj-lt"/>
              </a:rPr>
              <a:t>Part of our purpose is to be friendly and have friends</a:t>
            </a:r>
          </a:p>
          <a:p>
            <a:pPr lvl="1"/>
            <a:r>
              <a:rPr lang="en-GB" dirty="0" smtClean="0">
                <a:latin typeface="+mj-lt"/>
              </a:rPr>
              <a:t>18v1a </a:t>
            </a:r>
            <a:r>
              <a:rPr lang="en-GB" i="1" dirty="0">
                <a:latin typeface="+mj-lt"/>
              </a:rPr>
              <a:t>“An </a:t>
            </a:r>
            <a:r>
              <a:rPr lang="en-GB" i="1" dirty="0">
                <a:latin typeface="+mj-lt"/>
              </a:rPr>
              <a:t>unfriendly person pursues selfish </a:t>
            </a:r>
            <a:r>
              <a:rPr lang="en-GB" i="1" dirty="0" smtClean="0">
                <a:latin typeface="+mj-lt"/>
              </a:rPr>
              <a:t>ends”</a:t>
            </a:r>
            <a:endParaRPr lang="en-GB" i="1" dirty="0">
              <a:latin typeface="+mj-lt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Beyond fair weather friends </a:t>
            </a:r>
          </a:p>
          <a:p>
            <a:pPr lvl="1"/>
            <a:r>
              <a:rPr lang="en-GB" dirty="0" smtClean="0">
                <a:latin typeface="+mj-lt"/>
              </a:rPr>
              <a:t>14v20 </a:t>
            </a:r>
            <a:r>
              <a:rPr lang="en-GB" i="1" dirty="0" smtClean="0">
                <a:latin typeface="+mj-lt"/>
              </a:rPr>
              <a:t>“The poor are shunned by even by their neighbours but the rich have many friends.”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Friendship is given and constant</a:t>
            </a:r>
          </a:p>
          <a:p>
            <a:pPr lvl="1"/>
            <a:r>
              <a:rPr lang="en-GB" dirty="0" smtClean="0">
                <a:latin typeface="+mj-lt"/>
              </a:rPr>
              <a:t>27v10 </a:t>
            </a:r>
            <a:r>
              <a:rPr lang="en-GB" i="1" dirty="0" smtClean="0">
                <a:latin typeface="+mj-lt"/>
              </a:rPr>
              <a:t>“Do not forsake your friend and the friend of your father,”</a:t>
            </a:r>
          </a:p>
          <a:p>
            <a:pPr lvl="1"/>
            <a:r>
              <a:rPr lang="en-GB" dirty="0" smtClean="0">
                <a:latin typeface="+mj-lt"/>
              </a:rPr>
              <a:t>17v17 </a:t>
            </a:r>
            <a:r>
              <a:rPr lang="en-GB" i="1" dirty="0" smtClean="0">
                <a:latin typeface="+mj-lt"/>
              </a:rPr>
              <a:t>“A friend loves at all times, and a brother is born for adversity” </a:t>
            </a:r>
          </a:p>
        </p:txBody>
      </p:sp>
    </p:spTree>
    <p:extLst>
      <p:ext uri="{BB962C8B-B14F-4D97-AF65-F5344CB8AC3E}">
        <p14:creationId xmlns:p14="http://schemas.microsoft.com/office/powerpoint/2010/main" val="598713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>
            <a:noAutofit/>
          </a:bodyPr>
          <a:lstStyle/>
          <a:p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Deliberate</a:t>
            </a:r>
            <a:r>
              <a:rPr lang="en-GB" sz="2600" dirty="0">
                <a:solidFill>
                  <a:srgbClr val="FF0000"/>
                </a:solidFill>
                <a:latin typeface="+mj-lt"/>
              </a:rPr>
              <a:t>:</a:t>
            </a:r>
            <a:r>
              <a:rPr lang="en-GB" sz="2600" dirty="0">
                <a:latin typeface="+mj-lt"/>
              </a:rPr>
              <a:t> Acts of kindness 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Passive</a:t>
            </a:r>
            <a:r>
              <a:rPr lang="en-GB" dirty="0" smtClean="0">
                <a:latin typeface="+mj-lt"/>
              </a:rPr>
              <a:t> 24v17 </a:t>
            </a:r>
            <a:r>
              <a:rPr lang="en-GB" i="1" dirty="0" smtClean="0">
                <a:latin typeface="+mj-lt"/>
              </a:rPr>
              <a:t>“Do not gloat when your neighbour falls, when he stumbles do not let your heart rejoice”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Active </a:t>
            </a:r>
            <a:r>
              <a:rPr lang="en-GB" dirty="0" smtClean="0">
                <a:latin typeface="+mj-lt"/>
              </a:rPr>
              <a:t>25v21 </a:t>
            </a:r>
            <a:r>
              <a:rPr lang="en-GB" i="1" dirty="0" smtClean="0">
                <a:latin typeface="+mj-lt"/>
              </a:rPr>
              <a:t>“If your enemy is hungry, give him food to eat”</a:t>
            </a:r>
          </a:p>
          <a:p>
            <a:pPr lvl="1"/>
            <a:r>
              <a:rPr lang="en-GB" sz="2800" dirty="0" smtClean="0">
                <a:latin typeface="+mj-lt"/>
              </a:rPr>
              <a:t>New Testament - James </a:t>
            </a:r>
            <a:r>
              <a:rPr lang="en-GB" sz="2800" dirty="0">
                <a:latin typeface="+mj-lt"/>
              </a:rPr>
              <a:t>2v15-16 </a:t>
            </a:r>
            <a:r>
              <a:rPr lang="en-GB" sz="2800" i="1" dirty="0" smtClean="0">
                <a:latin typeface="+mj-lt"/>
              </a:rPr>
              <a:t>“Suppose </a:t>
            </a:r>
            <a:r>
              <a:rPr lang="en-GB" sz="2800" i="1" dirty="0">
                <a:latin typeface="+mj-lt"/>
              </a:rPr>
              <a:t>a brother or a sister is without clothes and daily food. </a:t>
            </a:r>
            <a:r>
              <a:rPr lang="en-GB" sz="2800" i="1" dirty="0" smtClean="0">
                <a:latin typeface="+mj-lt"/>
              </a:rPr>
              <a:t>If </a:t>
            </a:r>
            <a:r>
              <a:rPr lang="en-GB" sz="2800" i="1" dirty="0">
                <a:latin typeface="+mj-lt"/>
              </a:rPr>
              <a:t>one of you says to them, ‘Go in peace; keep warm and well fed,’ but does nothing about their physical needs, what good is it</a:t>
            </a:r>
            <a:r>
              <a:rPr lang="en-GB" sz="2800" i="1" dirty="0" smtClean="0">
                <a:latin typeface="+mj-lt"/>
              </a:rPr>
              <a:t>?”</a:t>
            </a:r>
          </a:p>
          <a:p>
            <a:pPr marL="585216" lvl="1" indent="0">
              <a:buNone/>
            </a:pPr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40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How does it happen?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328592"/>
          </a:xfrm>
        </p:spPr>
        <p:txBody>
          <a:bodyPr>
            <a:noAutofit/>
          </a:bodyPr>
          <a:lstStyle/>
          <a:p>
            <a:r>
              <a:rPr lang="en-GB" sz="2600" dirty="0" smtClean="0">
                <a:solidFill>
                  <a:srgbClr val="FF0000"/>
                </a:solidFill>
                <a:latin typeface="+mj-lt"/>
              </a:rPr>
              <a:t>Deliberate</a:t>
            </a:r>
            <a:r>
              <a:rPr lang="en-GB" sz="2600" dirty="0">
                <a:solidFill>
                  <a:srgbClr val="FF0000"/>
                </a:solidFill>
                <a:latin typeface="+mj-lt"/>
              </a:rPr>
              <a:t>:</a:t>
            </a:r>
            <a:r>
              <a:rPr lang="en-GB" sz="2600" dirty="0">
                <a:latin typeface="+mj-lt"/>
              </a:rPr>
              <a:t> Acts of kindness 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Passive</a:t>
            </a:r>
            <a:r>
              <a:rPr lang="en-GB" dirty="0" smtClean="0">
                <a:latin typeface="+mj-lt"/>
              </a:rPr>
              <a:t> 24v17 </a:t>
            </a:r>
            <a:r>
              <a:rPr lang="en-GB" i="1" dirty="0" smtClean="0">
                <a:latin typeface="+mj-lt"/>
              </a:rPr>
              <a:t>“Do not gloat when your neighbour falls, when he stumbles do not let your heart rejoice”</a:t>
            </a:r>
          </a:p>
          <a:p>
            <a:pPr lvl="1"/>
            <a:r>
              <a:rPr lang="en-GB" dirty="0" smtClean="0">
                <a:solidFill>
                  <a:srgbClr val="FF0000"/>
                </a:solidFill>
                <a:latin typeface="+mj-lt"/>
              </a:rPr>
              <a:t>Active </a:t>
            </a:r>
            <a:r>
              <a:rPr lang="en-GB" dirty="0" smtClean="0">
                <a:latin typeface="+mj-lt"/>
              </a:rPr>
              <a:t>25v21 </a:t>
            </a:r>
            <a:r>
              <a:rPr lang="en-GB" i="1" dirty="0" smtClean="0">
                <a:latin typeface="+mj-lt"/>
              </a:rPr>
              <a:t>“If your enemy is hungry, give him food to eat”</a:t>
            </a:r>
          </a:p>
          <a:p>
            <a:pPr lvl="1"/>
            <a:r>
              <a:rPr lang="en-GB" dirty="0" smtClean="0">
                <a:latin typeface="+mj-lt"/>
              </a:rPr>
              <a:t>New Testament - James </a:t>
            </a:r>
            <a:r>
              <a:rPr lang="en-GB" dirty="0">
                <a:latin typeface="+mj-lt"/>
              </a:rPr>
              <a:t>2v15-16 </a:t>
            </a:r>
            <a:endParaRPr lang="en-GB" dirty="0" smtClean="0">
              <a:latin typeface="+mj-lt"/>
            </a:endParaRPr>
          </a:p>
          <a:p>
            <a:r>
              <a:rPr lang="en-GB" sz="3000" dirty="0" smtClean="0">
                <a:latin typeface="+mj-lt"/>
              </a:rPr>
              <a:t>Acts of kindness build allegiance and affection</a:t>
            </a:r>
          </a:p>
          <a:p>
            <a:r>
              <a:rPr lang="en-GB" sz="3000" dirty="0" smtClean="0">
                <a:latin typeface="+mj-lt"/>
              </a:rPr>
              <a:t>Task or relationship?</a:t>
            </a:r>
            <a:endParaRPr lang="en-GB" sz="3000" dirty="0">
              <a:latin typeface="+mj-lt"/>
            </a:endParaRPr>
          </a:p>
          <a:p>
            <a:pPr marL="585216" lvl="1" indent="0">
              <a:buNone/>
            </a:pPr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97041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Away with the masks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362" y="1068429"/>
            <a:ext cx="6165229" cy="2376264"/>
          </a:xfrm>
        </p:spPr>
        <p:txBody>
          <a:bodyPr>
            <a:noAutofit/>
          </a:bodyPr>
          <a:lstStyle/>
          <a:p>
            <a:pPr marL="265176" indent="0">
              <a:buNone/>
            </a:pPr>
            <a:r>
              <a:rPr lang="en-GB" sz="2600" dirty="0" smtClean="0">
                <a:latin typeface="+mj-lt"/>
              </a:rPr>
              <a:t>“We call our easy going, self protective conversations that are often full of theological platitudes “fellowship”, but seldom do they reach true fellowship…</a:t>
            </a:r>
          </a:p>
          <a:p>
            <a:pPr marL="265176" indent="0">
              <a:buNone/>
            </a:pPr>
            <a:endParaRPr lang="en-GB" sz="2600" i="1" dirty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99439"/>
            <a:ext cx="2597842" cy="3049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4308188"/>
            <a:ext cx="19543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 dirty="0">
                <a:solidFill>
                  <a:srgbClr val="FF0000"/>
                </a:solidFill>
                <a:latin typeface="+mj-lt"/>
              </a:rPr>
              <a:t>Paul Tripp</a:t>
            </a:r>
            <a:endParaRPr lang="en-GB" sz="2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6988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Away with the masks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9362" y="1068429"/>
            <a:ext cx="6165229" cy="2376264"/>
          </a:xfrm>
        </p:spPr>
        <p:txBody>
          <a:bodyPr>
            <a:noAutofit/>
          </a:bodyPr>
          <a:lstStyle/>
          <a:p>
            <a:pPr marL="265176" indent="0">
              <a:buNone/>
            </a:pPr>
            <a:r>
              <a:rPr lang="en-GB" sz="2600" dirty="0" smtClean="0">
                <a:latin typeface="+mj-lt"/>
              </a:rPr>
              <a:t>“seldom do they reach true fellowship…</a:t>
            </a:r>
          </a:p>
          <a:p>
            <a:pPr marL="265176" indent="0">
              <a:buNone/>
            </a:pPr>
            <a:endParaRPr lang="en-GB" sz="2600" i="1" dirty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99439"/>
            <a:ext cx="2597842" cy="3049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4308188"/>
            <a:ext cx="195438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600" b="1" dirty="0">
                <a:solidFill>
                  <a:srgbClr val="FF0000"/>
                </a:solidFill>
                <a:latin typeface="+mj-lt"/>
              </a:rPr>
              <a:t>Paul Tripp</a:t>
            </a:r>
            <a:endParaRPr lang="en-GB" sz="26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925972" y="2276872"/>
            <a:ext cx="6165229" cy="4709160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5176" indent="0">
              <a:buFont typeface="Wingdings 2"/>
              <a:buNone/>
            </a:pPr>
            <a:r>
              <a:rPr lang="en-GB" sz="2600" dirty="0" smtClean="0">
                <a:latin typeface="+mj-lt"/>
              </a:rPr>
              <a:t>I can’t tell you how many times, in talking to friends who have come to me for help, that I have been hit with details of difficulty and struggle far beyond anything I would have predicted. </a:t>
            </a:r>
            <a:r>
              <a:rPr lang="en-GB" sz="2600" dirty="0" err="1" smtClean="0">
                <a:latin typeface="+mj-lt"/>
              </a:rPr>
              <a:t>Privatism</a:t>
            </a:r>
            <a:r>
              <a:rPr lang="en-GB" sz="2600" dirty="0" smtClean="0">
                <a:latin typeface="+mj-lt"/>
              </a:rPr>
              <a:t> is not just the practice of the lonely unbeliever; it is rampant in the church as well.”</a:t>
            </a:r>
            <a:endParaRPr lang="en-GB" sz="26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  <a:p>
            <a:pPr lvl="1"/>
            <a:endParaRPr lang="en-GB" sz="2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9192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 masks, beyond the Tripp trap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Vulnerability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Seeking the best:-</a:t>
            </a:r>
          </a:p>
          <a:p>
            <a:pPr lvl="1"/>
            <a:r>
              <a:rPr lang="en-GB" sz="2600" dirty="0" smtClean="0">
                <a:latin typeface="+mj-lt"/>
              </a:rPr>
              <a:t>27v9 </a:t>
            </a:r>
            <a:r>
              <a:rPr lang="en-GB" sz="2600" i="1" dirty="0">
                <a:latin typeface="+mj-lt"/>
              </a:rPr>
              <a:t>“Perfume </a:t>
            </a:r>
            <a:r>
              <a:rPr lang="en-GB" sz="2600" i="1" dirty="0">
                <a:latin typeface="+mj-lt"/>
              </a:rPr>
              <a:t>and incense bring joy to the heart</a:t>
            </a:r>
            <a:r>
              <a:rPr lang="en-GB" sz="2600" i="1" dirty="0">
                <a:latin typeface="+mj-lt"/>
              </a:rPr>
              <a:t>,    </a:t>
            </a:r>
            <a:r>
              <a:rPr lang="en-GB" sz="2600" i="1" dirty="0">
                <a:latin typeface="+mj-lt"/>
              </a:rPr>
              <a:t>and the pleasantness of a </a:t>
            </a:r>
            <a:r>
              <a:rPr lang="en-GB" sz="2600" i="1" dirty="0">
                <a:latin typeface="+mj-lt"/>
              </a:rPr>
              <a:t>friend </a:t>
            </a:r>
            <a:r>
              <a:rPr lang="en-GB" sz="2600" i="1" dirty="0">
                <a:latin typeface="+mj-lt"/>
              </a:rPr>
              <a:t>springs from their heartfelt advice</a:t>
            </a:r>
            <a:r>
              <a:rPr lang="en-GB" sz="2600" i="1" dirty="0">
                <a:latin typeface="+mj-lt"/>
              </a:rPr>
              <a:t>.”</a:t>
            </a:r>
            <a:endParaRPr lang="en-GB" sz="2600" i="1" dirty="0">
              <a:latin typeface="+mj-lt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Reject the kindness that kills</a:t>
            </a:r>
            <a:r>
              <a:rPr lang="en-GB" dirty="0" smtClean="0">
                <a:latin typeface="+mj-lt"/>
              </a:rPr>
              <a:t>:-</a:t>
            </a:r>
          </a:p>
          <a:p>
            <a:pPr lvl="1"/>
            <a:r>
              <a:rPr lang="en-GB" sz="2600" dirty="0" smtClean="0">
                <a:latin typeface="+mj-lt"/>
              </a:rPr>
              <a:t>29v5 </a:t>
            </a:r>
            <a:r>
              <a:rPr lang="en-GB" sz="2600" i="1" dirty="0" smtClean="0">
                <a:latin typeface="+mj-lt"/>
              </a:rPr>
              <a:t>“To </a:t>
            </a:r>
            <a:r>
              <a:rPr lang="en-GB" sz="2600" i="1" dirty="0">
                <a:latin typeface="+mj-lt"/>
              </a:rPr>
              <a:t>flatter </a:t>
            </a:r>
            <a:r>
              <a:rPr lang="en-GB" sz="2600" i="1" dirty="0" smtClean="0">
                <a:latin typeface="+mj-lt"/>
              </a:rPr>
              <a:t>friends </a:t>
            </a:r>
            <a:r>
              <a:rPr lang="en-GB" sz="2600" i="1" dirty="0">
                <a:latin typeface="+mj-lt"/>
              </a:rPr>
              <a:t>is to lay a trap for their feet</a:t>
            </a:r>
            <a:r>
              <a:rPr lang="en-GB" sz="2600" i="1" dirty="0" smtClean="0">
                <a:latin typeface="+mj-lt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185208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 masks, beyond the Tripp trap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Vulnerability</a:t>
            </a:r>
          </a:p>
          <a:p>
            <a:r>
              <a:rPr lang="en-GB" dirty="0" smtClean="0">
                <a:latin typeface="+mj-lt"/>
              </a:rPr>
              <a:t>Seeking the best:-</a:t>
            </a:r>
          </a:p>
          <a:p>
            <a:r>
              <a:rPr lang="en-GB" dirty="0" smtClean="0">
                <a:latin typeface="+mj-lt"/>
              </a:rPr>
              <a:t>Reject the kindness that kills:-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Take the harder road</a:t>
            </a:r>
            <a:r>
              <a:rPr lang="en-GB" dirty="0" smtClean="0">
                <a:latin typeface="+mj-lt"/>
              </a:rPr>
              <a:t>:– </a:t>
            </a:r>
          </a:p>
          <a:p>
            <a:pPr lvl="1"/>
            <a:r>
              <a:rPr lang="en-GB" sz="2600" dirty="0" smtClean="0">
                <a:latin typeface="+mj-lt"/>
              </a:rPr>
              <a:t>27v6 </a:t>
            </a:r>
            <a:r>
              <a:rPr lang="en-GB" sz="2600" i="1" dirty="0" smtClean="0">
                <a:latin typeface="+mj-lt"/>
              </a:rPr>
              <a:t>“</a:t>
            </a:r>
            <a:r>
              <a:rPr lang="en-GB" sz="2600" i="1" dirty="0">
                <a:latin typeface="+mj-lt"/>
              </a:rPr>
              <a:t>Faithful </a:t>
            </a:r>
            <a:r>
              <a:rPr lang="en-GB" sz="2600" i="1" dirty="0" smtClean="0">
                <a:latin typeface="+mj-lt"/>
              </a:rPr>
              <a:t>are the </a:t>
            </a:r>
            <a:r>
              <a:rPr lang="en-GB" sz="2600" i="1" dirty="0">
                <a:latin typeface="+mj-lt"/>
              </a:rPr>
              <a:t>wounds of a </a:t>
            </a:r>
            <a:r>
              <a:rPr lang="en-GB" sz="2600" i="1" dirty="0" smtClean="0">
                <a:latin typeface="+mj-lt"/>
              </a:rPr>
              <a:t>friend, But </a:t>
            </a:r>
            <a:r>
              <a:rPr lang="en-GB" sz="2600" i="1" dirty="0">
                <a:latin typeface="+mj-lt"/>
              </a:rPr>
              <a:t>the kisses of an enemy </a:t>
            </a:r>
            <a:r>
              <a:rPr lang="en-GB" sz="2600" i="1" dirty="0" smtClean="0">
                <a:latin typeface="+mj-lt"/>
              </a:rPr>
              <a:t>are deceitful.”</a:t>
            </a:r>
          </a:p>
          <a:p>
            <a:pPr lvl="1"/>
            <a:r>
              <a:rPr lang="en-GB" sz="2600" dirty="0" smtClean="0">
                <a:latin typeface="+mj-lt"/>
              </a:rPr>
              <a:t>28v23 </a:t>
            </a:r>
            <a:r>
              <a:rPr lang="en-GB" sz="2600" i="1" dirty="0">
                <a:latin typeface="+mj-lt"/>
              </a:rPr>
              <a:t>“Whoever rebukes a person will in </a:t>
            </a:r>
            <a:r>
              <a:rPr lang="en-GB" sz="2600" b="1" i="1" dirty="0">
                <a:latin typeface="+mj-lt"/>
              </a:rPr>
              <a:t>the end </a:t>
            </a:r>
            <a:r>
              <a:rPr lang="en-GB" sz="2600" i="1" dirty="0">
                <a:latin typeface="+mj-lt"/>
              </a:rPr>
              <a:t>gain </a:t>
            </a:r>
            <a:r>
              <a:rPr lang="en-GB" sz="2600" i="1" dirty="0" smtClean="0">
                <a:latin typeface="+mj-lt"/>
              </a:rPr>
              <a:t>favour </a:t>
            </a:r>
            <a:r>
              <a:rPr lang="en-GB" sz="2600" i="1" dirty="0">
                <a:latin typeface="+mj-lt"/>
              </a:rPr>
              <a:t>rather than one who has a flattering tongue</a:t>
            </a:r>
            <a:r>
              <a:rPr lang="en-GB" sz="2600" i="1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397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No masks, beyond the Tripp trap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Vulnerability</a:t>
            </a:r>
          </a:p>
          <a:p>
            <a:r>
              <a:rPr lang="en-GB" dirty="0" smtClean="0">
                <a:latin typeface="+mj-lt"/>
              </a:rPr>
              <a:t>Seeking the best:-</a:t>
            </a:r>
          </a:p>
          <a:p>
            <a:r>
              <a:rPr lang="en-GB" dirty="0" smtClean="0">
                <a:latin typeface="+mj-lt"/>
              </a:rPr>
              <a:t>Reject the kindness that kills:-</a:t>
            </a:r>
          </a:p>
          <a:p>
            <a:r>
              <a:rPr lang="en-GB" dirty="0" smtClean="0">
                <a:latin typeface="+mj-lt"/>
              </a:rPr>
              <a:t>Take the harder road:– </a:t>
            </a:r>
          </a:p>
          <a:p>
            <a:pPr lvl="1"/>
            <a:r>
              <a:rPr lang="en-GB" dirty="0" smtClean="0">
                <a:latin typeface="+mj-lt"/>
              </a:rPr>
              <a:t>27v6 </a:t>
            </a:r>
            <a:r>
              <a:rPr lang="en-GB" i="1" dirty="0" smtClean="0">
                <a:latin typeface="+mj-lt"/>
              </a:rPr>
              <a:t>“</a:t>
            </a:r>
            <a:r>
              <a:rPr lang="en-GB" i="1" dirty="0">
                <a:latin typeface="+mj-lt"/>
              </a:rPr>
              <a:t>Faithful </a:t>
            </a:r>
            <a:r>
              <a:rPr lang="en-GB" i="1" dirty="0" smtClean="0">
                <a:latin typeface="+mj-lt"/>
              </a:rPr>
              <a:t>are the </a:t>
            </a:r>
            <a:r>
              <a:rPr lang="en-GB" i="1" dirty="0">
                <a:latin typeface="+mj-lt"/>
              </a:rPr>
              <a:t>wounds of a </a:t>
            </a:r>
            <a:r>
              <a:rPr lang="en-GB" i="1" dirty="0" smtClean="0">
                <a:latin typeface="+mj-lt"/>
              </a:rPr>
              <a:t>friend, But </a:t>
            </a:r>
            <a:r>
              <a:rPr lang="en-GB" i="1" dirty="0">
                <a:latin typeface="+mj-lt"/>
              </a:rPr>
              <a:t>the kisses of an enemy </a:t>
            </a:r>
            <a:r>
              <a:rPr lang="en-GB" i="1" dirty="0" smtClean="0">
                <a:latin typeface="+mj-lt"/>
              </a:rPr>
              <a:t>are deceitful.”</a:t>
            </a:r>
          </a:p>
          <a:p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3 E’s of receiving criticism</a:t>
            </a:r>
          </a:p>
          <a:p>
            <a:pPr lvl="2"/>
            <a:r>
              <a:rPr lang="en-GB" sz="3200" dirty="0" smtClean="0">
                <a:latin typeface="+mj-lt"/>
              </a:rPr>
              <a:t>Expect it; Examine it; Endure it</a:t>
            </a:r>
          </a:p>
          <a:p>
            <a:pPr lvl="2"/>
            <a:r>
              <a:rPr lang="en-GB" sz="3200" dirty="0" smtClean="0">
                <a:latin typeface="+mj-lt"/>
              </a:rPr>
              <a:t>Not the 2 F’s – Fight or Flight</a:t>
            </a: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68122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Living with the mask down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Vulnerable</a:t>
            </a:r>
          </a:p>
          <a:p>
            <a:pPr lvl="1"/>
            <a:r>
              <a:rPr lang="en-GB" dirty="0" smtClean="0">
                <a:latin typeface="+mj-lt"/>
              </a:rPr>
              <a:t>Open about our hopes and fears</a:t>
            </a:r>
          </a:p>
          <a:p>
            <a:pPr lvl="1"/>
            <a:r>
              <a:rPr lang="en-GB" dirty="0" smtClean="0">
                <a:latin typeface="+mj-lt"/>
              </a:rPr>
              <a:t>Our secrets and our temptations</a:t>
            </a:r>
          </a:p>
          <a:p>
            <a:pPr lvl="2"/>
            <a:r>
              <a:rPr lang="en-GB" dirty="0" smtClean="0">
                <a:latin typeface="+mj-lt"/>
              </a:rPr>
              <a:t>Recoil or relief?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Interested</a:t>
            </a:r>
          </a:p>
          <a:p>
            <a:pPr lvl="1"/>
            <a:r>
              <a:rPr lang="en-GB" dirty="0" smtClean="0">
                <a:latin typeface="+mj-lt"/>
              </a:rPr>
              <a:t>Patient – investing time and energy</a:t>
            </a:r>
          </a:p>
          <a:p>
            <a:pPr lvl="1"/>
            <a:r>
              <a:rPr lang="en-GB" dirty="0" smtClean="0">
                <a:latin typeface="+mj-lt"/>
              </a:rPr>
              <a:t>James 1v19 “everyone should be quick to listen and slow to speak”</a:t>
            </a:r>
          </a:p>
          <a:p>
            <a:pPr lvl="1"/>
            <a:r>
              <a:rPr lang="en-GB" dirty="0" smtClean="0">
                <a:latin typeface="+mj-lt"/>
              </a:rPr>
              <a:t>Questions</a:t>
            </a: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3632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Problem of friendship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>
                <a:latin typeface="+mj-lt"/>
              </a:rPr>
              <a:t>20% admit to being lonely or isolated</a:t>
            </a:r>
          </a:p>
          <a:p>
            <a:r>
              <a:rPr lang="en-GB" dirty="0" smtClean="0">
                <a:latin typeface="+mj-lt"/>
              </a:rPr>
              <a:t>Particularly male problem:-</a:t>
            </a:r>
          </a:p>
          <a:p>
            <a:pPr lvl="1"/>
            <a:r>
              <a:rPr lang="en-GB" sz="2600" i="1" dirty="0" smtClean="0">
                <a:latin typeface="+mj-lt"/>
              </a:rPr>
              <a:t>“He shall not cry. He shall not display weakness. He shall not need gentleness of warmth.  He shall comfort but not desire comforting. He shall be needed but not need….</a:t>
            </a:r>
            <a:r>
              <a:rPr lang="en-GB" sz="2600" b="1" i="1" dirty="0" smtClean="0">
                <a:latin typeface="+mj-lt"/>
              </a:rPr>
              <a:t>He shall stand alone</a:t>
            </a:r>
            <a:r>
              <a:rPr lang="en-GB" sz="2600" i="1" dirty="0" smtClean="0">
                <a:latin typeface="+mj-lt"/>
              </a:rPr>
              <a:t>”  </a:t>
            </a:r>
            <a:r>
              <a:rPr lang="en-GB" sz="2600" dirty="0" smtClean="0">
                <a:latin typeface="+mj-lt"/>
              </a:rPr>
              <a:t>James </a:t>
            </a:r>
            <a:r>
              <a:rPr lang="en-GB" sz="2600" dirty="0" err="1" smtClean="0">
                <a:latin typeface="+mj-lt"/>
              </a:rPr>
              <a:t>Wagenvoord</a:t>
            </a:r>
            <a:r>
              <a:rPr lang="en-GB" sz="2600" dirty="0" smtClean="0">
                <a:latin typeface="+mj-lt"/>
              </a:rPr>
              <a:t> in Men: a book for women</a:t>
            </a:r>
          </a:p>
          <a:p>
            <a:pPr lvl="1"/>
            <a:r>
              <a:rPr lang="en-GB" sz="2600" dirty="0" smtClean="0">
                <a:latin typeface="+mj-lt"/>
              </a:rPr>
              <a:t>He shall have acquaintances and companions but not friends! </a:t>
            </a:r>
          </a:p>
          <a:p>
            <a:r>
              <a:rPr lang="en-GB" dirty="0" smtClean="0">
                <a:latin typeface="+mj-lt"/>
              </a:rPr>
              <a:t>Modern life has led to “proximity without community”</a:t>
            </a:r>
          </a:p>
          <a:p>
            <a:r>
              <a:rPr lang="en-GB" dirty="0" smtClean="0">
                <a:latin typeface="+mj-lt"/>
              </a:rPr>
              <a:t>Shah Abbas – value of friends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52027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Living with the mask down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Trustworthy </a:t>
            </a:r>
          </a:p>
          <a:p>
            <a:pPr lvl="1"/>
            <a:r>
              <a:rPr lang="en-GB" dirty="0" smtClean="0">
                <a:latin typeface="+mj-lt"/>
              </a:rPr>
              <a:t>16v28 </a:t>
            </a:r>
            <a:r>
              <a:rPr lang="en-GB" i="1" dirty="0" smtClean="0">
                <a:latin typeface="+mj-lt"/>
              </a:rPr>
              <a:t>“A perverse man stirs up dissension, and a gossip separates close friends.”</a:t>
            </a:r>
          </a:p>
          <a:p>
            <a:r>
              <a:rPr lang="en-GB" dirty="0" smtClean="0">
                <a:solidFill>
                  <a:srgbClr val="FF0000"/>
                </a:solidFill>
                <a:latin typeface="+mj-lt"/>
              </a:rPr>
              <a:t>Special</a:t>
            </a:r>
          </a:p>
          <a:p>
            <a:pPr lvl="1"/>
            <a:r>
              <a:rPr lang="en-GB" dirty="0">
                <a:latin typeface="+mj-lt"/>
              </a:rPr>
              <a:t>20v6 </a:t>
            </a:r>
            <a:r>
              <a:rPr lang="en-GB" i="1" dirty="0">
                <a:latin typeface="+mj-lt"/>
              </a:rPr>
              <a:t>“Many will say they are loyal friends</a:t>
            </a:r>
            <a:r>
              <a:rPr lang="en-GB" i="1" dirty="0">
                <a:latin typeface="+mj-lt"/>
              </a:rPr>
              <a:t>, </a:t>
            </a:r>
            <a:r>
              <a:rPr lang="en-GB" i="1" dirty="0">
                <a:latin typeface="+mj-lt"/>
              </a:rPr>
              <a:t>but who can find one who is truly reliable</a:t>
            </a:r>
            <a:r>
              <a:rPr lang="en-GB" i="1" dirty="0">
                <a:latin typeface="+mj-lt"/>
              </a:rPr>
              <a:t>?” </a:t>
            </a:r>
            <a:r>
              <a:rPr lang="en-GB" dirty="0" smtClean="0">
                <a:latin typeface="+mj-lt"/>
              </a:rPr>
              <a:t>NLT</a:t>
            </a: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4302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Words used for friend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Rea – other fellow/neighbour </a:t>
            </a:r>
          </a:p>
          <a:p>
            <a:pPr lvl="1"/>
            <a:r>
              <a:rPr lang="en-GB" sz="2800" dirty="0" smtClean="0">
                <a:latin typeface="+mj-lt"/>
              </a:rPr>
              <a:t>Lev 19v18 </a:t>
            </a:r>
            <a:r>
              <a:rPr lang="en-GB" sz="2800" i="1" dirty="0" smtClean="0">
                <a:latin typeface="+mj-lt"/>
              </a:rPr>
              <a:t>“You shall love your rea as yourself”</a:t>
            </a:r>
          </a:p>
          <a:p>
            <a:pPr lvl="1"/>
            <a:r>
              <a:rPr lang="en-GB" sz="2800" dirty="0" smtClean="0">
                <a:latin typeface="+mj-lt"/>
              </a:rPr>
              <a:t>Contrast to our depersonalised world</a:t>
            </a:r>
            <a:endParaRPr lang="en-GB" sz="2800" dirty="0">
              <a:latin typeface="+mj-lt"/>
            </a:endParaRPr>
          </a:p>
          <a:p>
            <a:pPr lvl="1"/>
            <a:endParaRPr lang="en-GB" i="1" dirty="0" smtClean="0">
              <a:latin typeface="+mj-lt"/>
            </a:endParaRPr>
          </a:p>
          <a:p>
            <a:r>
              <a:rPr lang="en-GB" sz="3200" dirty="0" err="1" smtClean="0">
                <a:solidFill>
                  <a:srgbClr val="FF0000"/>
                </a:solidFill>
                <a:latin typeface="+mj-lt"/>
              </a:rPr>
              <a:t>Allup</a:t>
            </a:r>
            <a:r>
              <a:rPr lang="en-GB" sz="3200" dirty="0" smtClean="0">
                <a:solidFill>
                  <a:srgbClr val="FF0000"/>
                </a:solidFill>
                <a:latin typeface="+mj-lt"/>
              </a:rPr>
              <a:t> – bosom companion</a:t>
            </a:r>
          </a:p>
          <a:p>
            <a:pPr lvl="1"/>
            <a:r>
              <a:rPr lang="en-GB" sz="2800" dirty="0" smtClean="0">
                <a:latin typeface="+mj-lt"/>
              </a:rPr>
              <a:t>2v17 </a:t>
            </a:r>
            <a:r>
              <a:rPr lang="en-GB" sz="2800" i="1" dirty="0" smtClean="0">
                <a:latin typeface="+mj-lt"/>
              </a:rPr>
              <a:t>“Who has left the partner (</a:t>
            </a:r>
            <a:r>
              <a:rPr lang="en-GB" sz="2800" i="1" dirty="0" err="1" smtClean="0">
                <a:latin typeface="+mj-lt"/>
              </a:rPr>
              <a:t>allup</a:t>
            </a:r>
            <a:r>
              <a:rPr lang="en-GB" sz="2800" i="1" dirty="0" smtClean="0">
                <a:latin typeface="+mj-lt"/>
              </a:rPr>
              <a:t>) of her youth and ignored the covenant she made before God.”</a:t>
            </a:r>
          </a:p>
          <a:p>
            <a:pPr lvl="1"/>
            <a:r>
              <a:rPr lang="en-GB" sz="2800" dirty="0" smtClean="0">
                <a:latin typeface="+mj-lt"/>
              </a:rPr>
              <a:t>Strongest word for friend is associated with betrayal</a:t>
            </a:r>
          </a:p>
          <a:p>
            <a:endParaRPr lang="en-GB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6635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12968" cy="850106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Such a Friend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dirty="0" smtClean="0">
                <a:latin typeface="+mj-lt"/>
              </a:rPr>
              <a:t>Shah Abbas </a:t>
            </a:r>
          </a:p>
          <a:p>
            <a:r>
              <a:rPr lang="en-GB" dirty="0" smtClean="0">
                <a:latin typeface="+mj-lt"/>
              </a:rPr>
              <a:t>Matt 11v19 </a:t>
            </a:r>
            <a:r>
              <a:rPr lang="en-GB" i="1" dirty="0">
                <a:latin typeface="+mj-lt"/>
              </a:rPr>
              <a:t>“The Son of Man came eating and drinking, and they say, “Here is a glutton and a drunkard, a friend of tax collectors and sinners.” But wisdom is proved right by her </a:t>
            </a:r>
            <a:r>
              <a:rPr lang="en-GB" i="1" dirty="0" smtClean="0">
                <a:latin typeface="+mj-lt"/>
              </a:rPr>
              <a:t>actions.’”</a:t>
            </a:r>
          </a:p>
          <a:p>
            <a:pPr lvl="1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Their accusation is our greatest hope.</a:t>
            </a:r>
          </a:p>
          <a:p>
            <a:pPr lvl="1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They saw the truth without ever seeing the wonder of it!</a:t>
            </a:r>
          </a:p>
        </p:txBody>
      </p:sp>
    </p:spTree>
    <p:extLst>
      <p:ext uri="{BB962C8B-B14F-4D97-AF65-F5344CB8AC3E}">
        <p14:creationId xmlns:p14="http://schemas.microsoft.com/office/powerpoint/2010/main" val="399006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Bible on friendship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688632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+mj-lt"/>
              </a:rPr>
              <a:t>God is relational – </a:t>
            </a:r>
          </a:p>
          <a:p>
            <a:pPr lvl="1"/>
            <a:r>
              <a:rPr lang="en-GB" sz="2800" dirty="0">
                <a:latin typeface="+mj-lt"/>
              </a:rPr>
              <a:t>Genesis 1v26 “Then God said, Let us make man in our own image, in our likeness”</a:t>
            </a:r>
          </a:p>
          <a:p>
            <a:pPr lvl="1"/>
            <a:r>
              <a:rPr lang="en-GB" sz="2800" dirty="0" smtClean="0">
                <a:latin typeface="+mj-lt"/>
              </a:rPr>
              <a:t>Genesis 3v8-9 </a:t>
            </a:r>
            <a:r>
              <a:rPr lang="en-GB" sz="2800" i="1" dirty="0" smtClean="0">
                <a:latin typeface="+mj-lt"/>
              </a:rPr>
              <a:t>“Then the man and the woman heard the sound of the Lord God as He was walking in the garden I the cool of the day….the Lord God called to the man “where are you?””</a:t>
            </a:r>
          </a:p>
        </p:txBody>
      </p:sp>
    </p:spTree>
    <p:extLst>
      <p:ext uri="{BB962C8B-B14F-4D97-AF65-F5344CB8AC3E}">
        <p14:creationId xmlns:p14="http://schemas.microsoft.com/office/powerpoint/2010/main" val="134337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Bible on friendship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568952" cy="5688632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+mj-lt"/>
              </a:rPr>
              <a:t>God is relational – </a:t>
            </a:r>
          </a:p>
          <a:p>
            <a:pPr lvl="1"/>
            <a:r>
              <a:rPr lang="en-GB" sz="2800" dirty="0">
                <a:latin typeface="+mj-lt"/>
              </a:rPr>
              <a:t>Genesis 1v26 “Then God said, Let us make man in our own image, in our likeness”</a:t>
            </a:r>
          </a:p>
          <a:p>
            <a:pPr lvl="1"/>
            <a:r>
              <a:rPr lang="en-GB" sz="2800" dirty="0" smtClean="0">
                <a:latin typeface="+mj-lt"/>
              </a:rPr>
              <a:t>Genesis 3v8-9 </a:t>
            </a:r>
            <a:r>
              <a:rPr lang="en-GB" sz="2800" i="1" dirty="0" smtClean="0">
                <a:latin typeface="+mj-lt"/>
              </a:rPr>
              <a:t>“the Lord God called to the man “where are you?””</a:t>
            </a:r>
          </a:p>
          <a:p>
            <a:r>
              <a:rPr lang="en-GB" sz="3200" dirty="0" smtClean="0">
                <a:latin typeface="+mj-lt"/>
              </a:rPr>
              <a:t>God relates to His people</a:t>
            </a:r>
            <a:endParaRPr lang="en-GB" sz="3200" dirty="0" smtClean="0">
              <a:latin typeface="+mj-lt"/>
            </a:endParaRPr>
          </a:p>
          <a:p>
            <a:pPr lvl="1"/>
            <a:r>
              <a:rPr lang="en-GB" sz="2800" dirty="0" smtClean="0">
                <a:latin typeface="+mj-lt"/>
              </a:rPr>
              <a:t>Isaiah 41v8 </a:t>
            </a:r>
            <a:r>
              <a:rPr lang="en-GB" sz="2800" i="1" dirty="0">
                <a:latin typeface="+mj-lt"/>
              </a:rPr>
              <a:t>“</a:t>
            </a:r>
            <a:r>
              <a:rPr lang="en-GB" sz="2800" i="1" dirty="0">
                <a:latin typeface="+mj-lt"/>
              </a:rPr>
              <a:t>The descendants of Abraham My </a:t>
            </a:r>
            <a:r>
              <a:rPr lang="en-GB" sz="2800" i="1" dirty="0">
                <a:latin typeface="+mj-lt"/>
              </a:rPr>
              <a:t>friend” </a:t>
            </a:r>
            <a:endParaRPr lang="en-GB" sz="2800" i="1" dirty="0" smtClean="0">
              <a:latin typeface="+mj-lt"/>
            </a:endParaRPr>
          </a:p>
          <a:p>
            <a:r>
              <a:rPr lang="en-GB" sz="3200" dirty="0" smtClean="0">
                <a:latin typeface="+mj-lt"/>
              </a:rPr>
              <a:t>God’s peoples are relational</a:t>
            </a:r>
          </a:p>
          <a:p>
            <a:pPr lvl="1"/>
            <a:r>
              <a:rPr lang="en-GB" sz="2800" dirty="0" smtClean="0">
                <a:latin typeface="+mj-lt"/>
              </a:rPr>
              <a:t>David </a:t>
            </a:r>
            <a:r>
              <a:rPr lang="en-GB" sz="2800" dirty="0">
                <a:latin typeface="+mj-lt"/>
              </a:rPr>
              <a:t>and </a:t>
            </a:r>
            <a:r>
              <a:rPr lang="en-GB" sz="2800" dirty="0" smtClean="0">
                <a:latin typeface="+mj-lt"/>
              </a:rPr>
              <a:t>Jonathan; Jesus and disciples</a:t>
            </a:r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787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Types of friendship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709160"/>
          </a:xfrm>
        </p:spPr>
        <p:txBody>
          <a:bodyPr>
            <a:noAutofit/>
          </a:bodyPr>
          <a:lstStyle/>
          <a:p>
            <a:r>
              <a:rPr lang="en-GB" sz="2600" dirty="0" smtClean="0">
                <a:latin typeface="+mj-lt"/>
              </a:rPr>
              <a:t>“</a:t>
            </a:r>
            <a:r>
              <a:rPr lang="en-GB" sz="2600" dirty="0">
                <a:latin typeface="+mj-lt"/>
              </a:rPr>
              <a:t>Carnal friendship” </a:t>
            </a:r>
            <a:r>
              <a:rPr lang="en-GB" sz="2600" dirty="0" smtClean="0">
                <a:latin typeface="+mj-lt"/>
              </a:rPr>
              <a:t>– pleasure seeking</a:t>
            </a:r>
            <a:endParaRPr lang="en-GB" sz="2600" dirty="0">
              <a:latin typeface="+mj-lt"/>
            </a:endParaRPr>
          </a:p>
          <a:p>
            <a:r>
              <a:rPr lang="en-GB" sz="2600" dirty="0">
                <a:latin typeface="+mj-lt"/>
              </a:rPr>
              <a:t>“Worldly friendship” – mutual advantage</a:t>
            </a:r>
          </a:p>
          <a:p>
            <a:r>
              <a:rPr lang="en-GB" sz="2600" dirty="0">
                <a:latin typeface="+mj-lt"/>
              </a:rPr>
              <a:t>“Spiritual friendship” – mutual commitment to our spiritual growth</a:t>
            </a:r>
          </a:p>
          <a:p>
            <a:pPr lvl="1"/>
            <a:r>
              <a:rPr lang="en-GB" sz="2600" dirty="0" smtClean="0">
                <a:latin typeface="+mj-lt"/>
              </a:rPr>
              <a:t>Paul and Timothy</a:t>
            </a:r>
          </a:p>
          <a:p>
            <a:pPr lvl="1"/>
            <a:r>
              <a:rPr lang="en-GB" sz="2800" dirty="0" err="1" smtClean="0">
                <a:solidFill>
                  <a:srgbClr val="FF0000"/>
                </a:solidFill>
                <a:latin typeface="+mj-lt"/>
              </a:rPr>
              <a:t>Heb</a:t>
            </a:r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GB" sz="2800" dirty="0">
                <a:solidFill>
                  <a:srgbClr val="FF0000"/>
                </a:solidFill>
                <a:latin typeface="+mj-lt"/>
              </a:rPr>
              <a:t>10v24-5 </a:t>
            </a:r>
            <a:r>
              <a:rPr lang="en-GB" sz="2800" i="1" dirty="0" smtClean="0">
                <a:solidFill>
                  <a:srgbClr val="FF0000"/>
                </a:solidFill>
                <a:latin typeface="+mj-lt"/>
              </a:rPr>
              <a:t>“And </a:t>
            </a:r>
            <a:r>
              <a:rPr lang="en-GB" sz="2800" i="1" dirty="0">
                <a:solidFill>
                  <a:srgbClr val="FF0000"/>
                </a:solidFill>
                <a:latin typeface="+mj-lt"/>
              </a:rPr>
              <a:t>let us consider how we may spur one another on towards love and good deeds, </a:t>
            </a:r>
            <a:r>
              <a:rPr lang="en-GB" sz="2800" i="1" dirty="0" smtClean="0">
                <a:solidFill>
                  <a:srgbClr val="FF0000"/>
                </a:solidFill>
                <a:latin typeface="+mj-lt"/>
              </a:rPr>
              <a:t>not </a:t>
            </a:r>
            <a:r>
              <a:rPr lang="en-GB" sz="2800" i="1" dirty="0">
                <a:solidFill>
                  <a:srgbClr val="FF0000"/>
                </a:solidFill>
                <a:latin typeface="+mj-lt"/>
              </a:rPr>
              <a:t>giving up meeting together, as some are in the habit of doing, but encouraging one another – and all the more as you see the Day approaching</a:t>
            </a:r>
            <a:r>
              <a:rPr lang="en-GB" sz="2800" i="1" dirty="0" smtClean="0">
                <a:solidFill>
                  <a:srgbClr val="FF0000"/>
                </a:solidFill>
                <a:latin typeface="+mj-lt"/>
              </a:rPr>
              <a:t>.”</a:t>
            </a:r>
            <a:endParaRPr lang="en-GB" sz="2800" i="1" dirty="0">
              <a:solidFill>
                <a:srgbClr val="FF0000"/>
              </a:solidFill>
              <a:latin typeface="+mj-lt"/>
            </a:endParaRPr>
          </a:p>
          <a:p>
            <a:pPr lvl="1"/>
            <a:endParaRPr lang="en-GB" sz="2600" dirty="0">
              <a:latin typeface="+mj-lt"/>
            </a:endParaRPr>
          </a:p>
          <a:p>
            <a:endParaRPr lang="en-GB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9123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Proverbs Context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24936" cy="5688632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+mj-lt"/>
              </a:rPr>
              <a:t>Theme of Proverbs/key verse – </a:t>
            </a:r>
          </a:p>
          <a:p>
            <a:pPr lvl="1"/>
            <a:r>
              <a:rPr lang="en-GB" sz="2800" dirty="0" smtClean="0">
                <a:latin typeface="+mj-lt"/>
              </a:rPr>
              <a:t>Proverbs 1v7 </a:t>
            </a:r>
            <a:r>
              <a:rPr lang="en-GB" sz="2800" i="1" dirty="0">
                <a:latin typeface="+mj-lt"/>
              </a:rPr>
              <a:t>“The fear of the Lord is the beginning of </a:t>
            </a:r>
            <a:r>
              <a:rPr lang="en-GB" sz="2800" i="1" dirty="0" smtClean="0">
                <a:latin typeface="+mj-lt"/>
              </a:rPr>
              <a:t>knowledge</a:t>
            </a:r>
            <a:r>
              <a:rPr lang="en-GB" sz="2800" i="1" dirty="0" smtClean="0">
                <a:latin typeface="+mj-lt"/>
              </a:rPr>
              <a:t>”</a:t>
            </a:r>
          </a:p>
          <a:p>
            <a:pPr lvl="1"/>
            <a:r>
              <a:rPr lang="en-GB" sz="2800" dirty="0" smtClean="0">
                <a:latin typeface="+mj-lt"/>
              </a:rPr>
              <a:t>God focussed pursuit of wisdom</a:t>
            </a:r>
          </a:p>
          <a:p>
            <a:pPr lvl="1"/>
            <a:r>
              <a:rPr lang="en-GB" sz="2800" dirty="0" smtClean="0">
                <a:latin typeface="+mj-lt"/>
              </a:rPr>
              <a:t>Pursuit best played </a:t>
            </a:r>
            <a:r>
              <a:rPr lang="en-GB" sz="2800" dirty="0" smtClean="0">
                <a:latin typeface="+mj-lt"/>
              </a:rPr>
              <a:t>as </a:t>
            </a:r>
            <a:r>
              <a:rPr lang="en-GB" sz="2800" dirty="0" smtClean="0">
                <a:latin typeface="+mj-lt"/>
              </a:rPr>
              <a:t>a team sport</a:t>
            </a:r>
          </a:p>
          <a:p>
            <a:pPr lvl="2"/>
            <a:r>
              <a:rPr lang="en-GB" sz="2600" dirty="0" smtClean="0">
                <a:latin typeface="+mj-lt"/>
              </a:rPr>
              <a:t>Onward Christian soldiers</a:t>
            </a:r>
            <a:endParaRPr lang="en-GB" sz="2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447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Posture of True Friends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960" y="980728"/>
            <a:ext cx="4536504" cy="5688632"/>
          </a:xfrm>
        </p:spPr>
        <p:txBody>
          <a:bodyPr>
            <a:normAutofit/>
          </a:bodyPr>
          <a:lstStyle/>
          <a:p>
            <a:pPr lvl="1"/>
            <a:r>
              <a:rPr lang="en-GB" sz="3200" dirty="0" smtClean="0">
                <a:latin typeface="+mj-lt"/>
              </a:rPr>
              <a:t>“While lovers are often seen face to face…the characteristic pose of friends is side by side or shoulder to shoulder” </a:t>
            </a:r>
          </a:p>
          <a:p>
            <a:pPr lvl="2"/>
            <a:r>
              <a:rPr lang="en-GB" sz="3000" dirty="0" smtClean="0">
                <a:latin typeface="+mj-lt"/>
              </a:rPr>
              <a:t>C.S. Lewis</a:t>
            </a:r>
            <a:endParaRPr lang="en-GB" sz="3000" dirty="0" smtClean="0">
              <a:latin typeface="+mj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80728"/>
            <a:ext cx="3384376" cy="548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301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Spiritual friendship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709160"/>
          </a:xfrm>
        </p:spPr>
        <p:txBody>
          <a:bodyPr>
            <a:noAutofit/>
          </a:bodyPr>
          <a:lstStyle/>
          <a:p>
            <a:r>
              <a:rPr lang="en-GB" sz="3000" dirty="0" smtClean="0">
                <a:latin typeface="+mj-lt"/>
              </a:rPr>
              <a:t>Closest spiritual friend should be our spouse</a:t>
            </a:r>
          </a:p>
          <a:p>
            <a:pPr lvl="1"/>
            <a:r>
              <a:rPr lang="en-GB" sz="2800" dirty="0" smtClean="0">
                <a:latin typeface="+mj-lt"/>
              </a:rPr>
              <a:t>Keller “Marriage is to help us become the new creations that God will eventually make us.”</a:t>
            </a:r>
          </a:p>
          <a:p>
            <a:pPr lvl="1"/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“Screen first for friendship. Look for someone who understands you better than you do yourself, who makes you a better person just by being around them. And then explore whether that friendship could become a romance and a marriage.”</a:t>
            </a:r>
          </a:p>
          <a:p>
            <a:endParaRPr lang="en-GB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723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850106"/>
          </a:xfrm>
        </p:spPr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Spiritual friendship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709160"/>
          </a:xfrm>
        </p:spPr>
        <p:txBody>
          <a:bodyPr>
            <a:noAutofit/>
          </a:bodyPr>
          <a:lstStyle/>
          <a:p>
            <a:r>
              <a:rPr lang="en-GB" sz="2600" dirty="0" smtClean="0">
                <a:latin typeface="+mj-lt"/>
              </a:rPr>
              <a:t>Closest spiritual friend should be our spouse</a:t>
            </a:r>
          </a:p>
          <a:p>
            <a:pPr lvl="1"/>
            <a:r>
              <a:rPr lang="en-GB" sz="2600" dirty="0" smtClean="0">
                <a:latin typeface="+mj-lt"/>
              </a:rPr>
              <a:t>Keller “Screen first for friendship. Look for someone who makes you a better person just by being around them.”</a:t>
            </a:r>
          </a:p>
          <a:p>
            <a:r>
              <a:rPr lang="en-GB" sz="3000" dirty="0" smtClean="0">
                <a:solidFill>
                  <a:srgbClr val="FF0000"/>
                </a:solidFill>
                <a:latin typeface="+mj-lt"/>
              </a:rPr>
              <a:t>Differences marriage and friendship</a:t>
            </a:r>
          </a:p>
          <a:p>
            <a:r>
              <a:rPr lang="en-GB" sz="3000" dirty="0" smtClean="0">
                <a:solidFill>
                  <a:srgbClr val="FF0000"/>
                </a:solidFill>
                <a:latin typeface="+mj-lt"/>
              </a:rPr>
              <a:t>Need for friendship for all </a:t>
            </a:r>
            <a:endParaRPr lang="en-GB" sz="3000" dirty="0">
              <a:solidFill>
                <a:srgbClr val="FF0000"/>
              </a:solidFill>
              <a:latin typeface="+mj-lt"/>
            </a:endParaRPr>
          </a:p>
          <a:p>
            <a:endParaRPr lang="en-GB" sz="2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7785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4074</TotalTime>
  <Words>1231</Words>
  <Application>Microsoft Office PowerPoint</Application>
  <PresentationFormat>On-screen Show (4:3)</PresentationFormat>
  <Paragraphs>130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Apex</vt:lpstr>
      <vt:lpstr>PowerPoint Presentation</vt:lpstr>
      <vt:lpstr>Problem of friendship</vt:lpstr>
      <vt:lpstr>Bible on friendship</vt:lpstr>
      <vt:lpstr>Bible on friendship</vt:lpstr>
      <vt:lpstr>Types of friendship</vt:lpstr>
      <vt:lpstr>Proverbs Context</vt:lpstr>
      <vt:lpstr>Posture of True Friends</vt:lpstr>
      <vt:lpstr>Spiritual friendship</vt:lpstr>
      <vt:lpstr>Spiritual friendship</vt:lpstr>
      <vt:lpstr>How does it happen?</vt:lpstr>
      <vt:lpstr>How does it happen?</vt:lpstr>
      <vt:lpstr>How does it happen?</vt:lpstr>
      <vt:lpstr>How does it happen?</vt:lpstr>
      <vt:lpstr>Away with the masks</vt:lpstr>
      <vt:lpstr>Away with the masks</vt:lpstr>
      <vt:lpstr>No masks, beyond the Tripp trap</vt:lpstr>
      <vt:lpstr>No masks, beyond the Tripp trap</vt:lpstr>
      <vt:lpstr>No masks, beyond the Tripp trap</vt:lpstr>
      <vt:lpstr>Living with the mask down</vt:lpstr>
      <vt:lpstr>Living with the mask down</vt:lpstr>
      <vt:lpstr>Words used for friend</vt:lpstr>
      <vt:lpstr>Such a Friend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Friends</dc:title>
  <dc:creator>User</dc:creator>
  <cp:lastModifiedBy>User</cp:lastModifiedBy>
  <cp:revision>69</cp:revision>
  <dcterms:created xsi:type="dcterms:W3CDTF">2014-06-17T08:40:06Z</dcterms:created>
  <dcterms:modified xsi:type="dcterms:W3CDTF">2014-07-05T19:52:07Z</dcterms:modified>
</cp:coreProperties>
</file>